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72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F072F85-35E0-4D2E-A5E7-535231A0B7D2}" type="datetimeFigureOut">
              <a:rPr lang="en-US" smtClean="0"/>
              <a:t>5/12/2015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D69A65-6032-45A2-82C3-E26A2F247EBC}" type="slidenum">
              <a:rPr lang="en-US" smtClean="0"/>
              <a:t>‹#›</a:t>
            </a:fld>
            <a:endParaRPr lang="en-US"/>
          </a:p>
        </p:txBody>
      </p:sp>
    </p:spTree>
    <p:extLst>
      <p:ext uri="{BB962C8B-B14F-4D97-AF65-F5344CB8AC3E}">
        <p14:creationId xmlns:p14="http://schemas.microsoft.com/office/powerpoint/2010/main" val="675961092"/>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072F85-35E0-4D2E-A5E7-535231A0B7D2}" type="datetimeFigureOut">
              <a:rPr lang="en-US" smtClean="0"/>
              <a:t>5/12/2015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D69A65-6032-45A2-82C3-E26A2F247EBC}" type="slidenum">
              <a:rPr lang="en-US" smtClean="0"/>
              <a:t>‹#›</a:t>
            </a:fld>
            <a:endParaRPr lang="en-US"/>
          </a:p>
        </p:txBody>
      </p:sp>
    </p:spTree>
    <p:extLst>
      <p:ext uri="{BB962C8B-B14F-4D97-AF65-F5344CB8AC3E}">
        <p14:creationId xmlns:p14="http://schemas.microsoft.com/office/powerpoint/2010/main" val="986175957"/>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072F85-35E0-4D2E-A5E7-535231A0B7D2}" type="datetimeFigureOut">
              <a:rPr lang="en-US" smtClean="0"/>
              <a:t>5/12/2015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D69A65-6032-45A2-82C3-E26A2F247EBC}" type="slidenum">
              <a:rPr lang="en-US" smtClean="0"/>
              <a:t>‹#›</a:t>
            </a:fld>
            <a:endParaRPr lang="en-US"/>
          </a:p>
        </p:txBody>
      </p:sp>
    </p:spTree>
    <p:extLst>
      <p:ext uri="{BB962C8B-B14F-4D97-AF65-F5344CB8AC3E}">
        <p14:creationId xmlns:p14="http://schemas.microsoft.com/office/powerpoint/2010/main" val="1363472189"/>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072F85-35E0-4D2E-A5E7-535231A0B7D2}" type="datetimeFigureOut">
              <a:rPr lang="en-US" smtClean="0"/>
              <a:t>5/12/2015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D69A65-6032-45A2-82C3-E26A2F247EBC}" type="slidenum">
              <a:rPr lang="en-US" smtClean="0"/>
              <a:t>‹#›</a:t>
            </a:fld>
            <a:endParaRPr lang="en-US"/>
          </a:p>
        </p:txBody>
      </p:sp>
    </p:spTree>
    <p:extLst>
      <p:ext uri="{BB962C8B-B14F-4D97-AF65-F5344CB8AC3E}">
        <p14:creationId xmlns:p14="http://schemas.microsoft.com/office/powerpoint/2010/main" val="4202359624"/>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72F85-35E0-4D2E-A5E7-535231A0B7D2}" type="datetimeFigureOut">
              <a:rPr lang="en-US" smtClean="0"/>
              <a:t>5/12/2015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D69A65-6032-45A2-82C3-E26A2F247EBC}" type="slidenum">
              <a:rPr lang="en-US" smtClean="0"/>
              <a:t>‹#›</a:t>
            </a:fld>
            <a:endParaRPr lang="en-US"/>
          </a:p>
        </p:txBody>
      </p:sp>
    </p:spTree>
    <p:extLst>
      <p:ext uri="{BB962C8B-B14F-4D97-AF65-F5344CB8AC3E}">
        <p14:creationId xmlns:p14="http://schemas.microsoft.com/office/powerpoint/2010/main" val="1596694692"/>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F072F85-35E0-4D2E-A5E7-535231A0B7D2}" type="datetimeFigureOut">
              <a:rPr lang="en-US" smtClean="0"/>
              <a:t>5/12/2015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D69A65-6032-45A2-82C3-E26A2F247EBC}" type="slidenum">
              <a:rPr lang="en-US" smtClean="0"/>
              <a:t>‹#›</a:t>
            </a:fld>
            <a:endParaRPr lang="en-US"/>
          </a:p>
        </p:txBody>
      </p:sp>
    </p:spTree>
    <p:extLst>
      <p:ext uri="{BB962C8B-B14F-4D97-AF65-F5344CB8AC3E}">
        <p14:creationId xmlns:p14="http://schemas.microsoft.com/office/powerpoint/2010/main" val="3230879529"/>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F072F85-35E0-4D2E-A5E7-535231A0B7D2}" type="datetimeFigureOut">
              <a:rPr lang="en-US" smtClean="0"/>
              <a:t>5/12/2015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D69A65-6032-45A2-82C3-E26A2F247EBC}" type="slidenum">
              <a:rPr lang="en-US" smtClean="0"/>
              <a:t>‹#›</a:t>
            </a:fld>
            <a:endParaRPr lang="en-US"/>
          </a:p>
        </p:txBody>
      </p:sp>
    </p:spTree>
    <p:extLst>
      <p:ext uri="{BB962C8B-B14F-4D97-AF65-F5344CB8AC3E}">
        <p14:creationId xmlns:p14="http://schemas.microsoft.com/office/powerpoint/2010/main" val="1771034705"/>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F072F85-35E0-4D2E-A5E7-535231A0B7D2}" type="datetimeFigureOut">
              <a:rPr lang="en-US" smtClean="0"/>
              <a:t>5/12/2015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D69A65-6032-45A2-82C3-E26A2F247EBC}" type="slidenum">
              <a:rPr lang="en-US" smtClean="0"/>
              <a:t>‹#›</a:t>
            </a:fld>
            <a:endParaRPr lang="en-US"/>
          </a:p>
        </p:txBody>
      </p:sp>
    </p:spTree>
    <p:extLst>
      <p:ext uri="{BB962C8B-B14F-4D97-AF65-F5344CB8AC3E}">
        <p14:creationId xmlns:p14="http://schemas.microsoft.com/office/powerpoint/2010/main" val="3227941560"/>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72F85-35E0-4D2E-A5E7-535231A0B7D2}" type="datetimeFigureOut">
              <a:rPr lang="en-US" smtClean="0"/>
              <a:t>5/12/2015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D69A65-6032-45A2-82C3-E26A2F247EBC}" type="slidenum">
              <a:rPr lang="en-US" smtClean="0"/>
              <a:t>‹#›</a:t>
            </a:fld>
            <a:endParaRPr lang="en-US"/>
          </a:p>
        </p:txBody>
      </p:sp>
    </p:spTree>
    <p:extLst>
      <p:ext uri="{BB962C8B-B14F-4D97-AF65-F5344CB8AC3E}">
        <p14:creationId xmlns:p14="http://schemas.microsoft.com/office/powerpoint/2010/main" val="538449382"/>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72F85-35E0-4D2E-A5E7-535231A0B7D2}" type="datetimeFigureOut">
              <a:rPr lang="en-US" smtClean="0"/>
              <a:t>5/12/2015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D69A65-6032-45A2-82C3-E26A2F247EBC}" type="slidenum">
              <a:rPr lang="en-US" smtClean="0"/>
              <a:t>‹#›</a:t>
            </a:fld>
            <a:endParaRPr lang="en-US"/>
          </a:p>
        </p:txBody>
      </p:sp>
    </p:spTree>
    <p:extLst>
      <p:ext uri="{BB962C8B-B14F-4D97-AF65-F5344CB8AC3E}">
        <p14:creationId xmlns:p14="http://schemas.microsoft.com/office/powerpoint/2010/main" val="3728362251"/>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72F85-35E0-4D2E-A5E7-535231A0B7D2}" type="datetimeFigureOut">
              <a:rPr lang="en-US" smtClean="0"/>
              <a:t>5/12/2015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D69A65-6032-45A2-82C3-E26A2F247EBC}" type="slidenum">
              <a:rPr lang="en-US" smtClean="0"/>
              <a:t>‹#›</a:t>
            </a:fld>
            <a:endParaRPr lang="en-US"/>
          </a:p>
        </p:txBody>
      </p:sp>
    </p:spTree>
    <p:extLst>
      <p:ext uri="{BB962C8B-B14F-4D97-AF65-F5344CB8AC3E}">
        <p14:creationId xmlns:p14="http://schemas.microsoft.com/office/powerpoint/2010/main" val="159904386"/>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072F85-35E0-4D2E-A5E7-535231A0B7D2}" type="datetimeFigureOut">
              <a:rPr lang="en-US" smtClean="0"/>
              <a:t>5/12/2015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D69A65-6032-45A2-82C3-E26A2F247EBC}" type="slidenum">
              <a:rPr lang="en-US" smtClean="0"/>
              <a:t>‹#›</a:t>
            </a:fld>
            <a:endParaRPr lang="en-US"/>
          </a:p>
        </p:txBody>
      </p:sp>
    </p:spTree>
    <p:extLst>
      <p:ext uri="{BB962C8B-B14F-4D97-AF65-F5344CB8AC3E}">
        <p14:creationId xmlns:p14="http://schemas.microsoft.com/office/powerpoint/2010/main" val="1247095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726841" cy="373997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0900" y="2543175"/>
            <a:ext cx="5753100" cy="4314825"/>
          </a:xfrm>
          <a:prstGeom prst="rect">
            <a:avLst/>
          </a:prstGeom>
        </p:spPr>
      </p:pic>
      <p:sp>
        <p:nvSpPr>
          <p:cNvPr id="6" name="TextBox 5"/>
          <p:cNvSpPr txBox="1"/>
          <p:nvPr/>
        </p:nvSpPr>
        <p:spPr>
          <a:xfrm>
            <a:off x="5726841" y="0"/>
            <a:ext cx="3417159" cy="1015663"/>
          </a:xfrm>
          <a:prstGeom prst="rect">
            <a:avLst/>
          </a:prstGeom>
          <a:noFill/>
        </p:spPr>
        <p:txBody>
          <a:bodyPr wrap="square" rtlCol="0">
            <a:spAutoFit/>
          </a:bodyPr>
          <a:lstStyle/>
          <a:p>
            <a:r>
              <a:rPr lang="en-US" sz="2000" dirty="0" smtClean="0">
                <a:solidFill>
                  <a:schemeClr val="bg1"/>
                </a:solidFill>
              </a:rPr>
              <a:t>Reverend Tom Rives </a:t>
            </a:r>
          </a:p>
          <a:p>
            <a:r>
              <a:rPr lang="en-US" sz="2000" dirty="0" smtClean="0">
                <a:solidFill>
                  <a:schemeClr val="bg1"/>
                </a:solidFill>
              </a:rPr>
              <a:t>photo by Steve </a:t>
            </a:r>
            <a:r>
              <a:rPr lang="en-US" sz="2000" dirty="0" err="1" smtClean="0">
                <a:solidFill>
                  <a:schemeClr val="bg1"/>
                </a:solidFill>
              </a:rPr>
              <a:t>Nesius</a:t>
            </a:r>
            <a:r>
              <a:rPr lang="en-US" sz="2000" dirty="0" smtClean="0">
                <a:solidFill>
                  <a:schemeClr val="bg1"/>
                </a:solidFill>
              </a:rPr>
              <a:t>, AP taken from usatoday.com</a:t>
            </a:r>
            <a:endParaRPr lang="en-US" sz="2000" dirty="0">
              <a:solidFill>
                <a:schemeClr val="bg1"/>
              </a:solidFill>
            </a:endParaRPr>
          </a:p>
        </p:txBody>
      </p:sp>
      <p:sp>
        <p:nvSpPr>
          <p:cNvPr id="7" name="TextBox 6"/>
          <p:cNvSpPr txBox="1"/>
          <p:nvPr/>
        </p:nvSpPr>
        <p:spPr>
          <a:xfrm>
            <a:off x="1" y="6150114"/>
            <a:ext cx="3390900" cy="707886"/>
          </a:xfrm>
          <a:prstGeom prst="rect">
            <a:avLst/>
          </a:prstGeom>
          <a:noFill/>
        </p:spPr>
        <p:txBody>
          <a:bodyPr wrap="square" rtlCol="0">
            <a:spAutoFit/>
          </a:bodyPr>
          <a:lstStyle/>
          <a:p>
            <a:pPr algn="r"/>
            <a:r>
              <a:rPr lang="en-US" sz="2000" dirty="0" smtClean="0">
                <a:solidFill>
                  <a:schemeClr val="bg1"/>
                </a:solidFill>
              </a:rPr>
              <a:t>Pastor Chris Cahill</a:t>
            </a:r>
          </a:p>
          <a:p>
            <a:pPr algn="r"/>
            <a:r>
              <a:rPr lang="en-US" sz="2000" dirty="0" smtClean="0">
                <a:solidFill>
                  <a:schemeClr val="bg1"/>
                </a:solidFill>
              </a:rPr>
              <a:t>taken from his Facebook page</a:t>
            </a:r>
            <a:endParaRPr lang="en-US" sz="2000" dirty="0">
              <a:solidFill>
                <a:schemeClr val="bg1"/>
              </a:solidFill>
            </a:endParaRPr>
          </a:p>
        </p:txBody>
      </p:sp>
      <p:sp>
        <p:nvSpPr>
          <p:cNvPr id="8" name="TextBox 7"/>
          <p:cNvSpPr txBox="1"/>
          <p:nvPr/>
        </p:nvSpPr>
        <p:spPr>
          <a:xfrm rot="19505756">
            <a:off x="3016477" y="2685761"/>
            <a:ext cx="2835218" cy="707886"/>
          </a:xfrm>
          <a:prstGeom prst="rect">
            <a:avLst/>
          </a:prstGeom>
          <a:solidFill>
            <a:schemeClr val="tx2"/>
          </a:solidFill>
        </p:spPr>
        <p:txBody>
          <a:bodyPr wrap="square" rtlCol="0">
            <a:spAutoFit/>
          </a:bodyPr>
          <a:lstStyle/>
          <a:p>
            <a:r>
              <a:rPr lang="en-US" sz="4000" dirty="0" smtClean="0">
                <a:solidFill>
                  <a:srgbClr val="FFFF00"/>
                </a:solidFill>
              </a:rPr>
              <a:t>John 20.1-18</a:t>
            </a:r>
            <a:endParaRPr lang="en-US" sz="4000" dirty="0">
              <a:solidFill>
                <a:srgbClr val="FFFF00"/>
              </a:solidFill>
            </a:endParaRPr>
          </a:p>
        </p:txBody>
      </p:sp>
    </p:spTree>
    <p:extLst>
      <p:ext uri="{BB962C8B-B14F-4D97-AF65-F5344CB8AC3E}">
        <p14:creationId xmlns:p14="http://schemas.microsoft.com/office/powerpoint/2010/main" val="1712114952"/>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2011695"/>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 r="12326"/>
          <a:stretch/>
        </p:blipFill>
        <p:spPr>
          <a:xfrm>
            <a:off x="0" y="0"/>
            <a:ext cx="4389120" cy="6858000"/>
          </a:xfrm>
          <a:prstGeom prst="rect">
            <a:avLst/>
          </a:prstGeom>
        </p:spPr>
      </p:pic>
      <p:sp>
        <p:nvSpPr>
          <p:cNvPr id="5" name="TextBox 4"/>
          <p:cNvSpPr txBox="1"/>
          <p:nvPr/>
        </p:nvSpPr>
        <p:spPr>
          <a:xfrm>
            <a:off x="4357816" y="0"/>
            <a:ext cx="4786184" cy="6986528"/>
          </a:xfrm>
          <a:prstGeom prst="rect">
            <a:avLst/>
          </a:prstGeom>
          <a:noFill/>
        </p:spPr>
        <p:txBody>
          <a:bodyPr wrap="square" rtlCol="0">
            <a:spAutoFit/>
          </a:bodyPr>
          <a:lstStyle/>
          <a:p>
            <a:r>
              <a:rPr lang="en-US" sz="3200" dirty="0">
                <a:solidFill>
                  <a:schemeClr val="bg1"/>
                </a:solidFill>
              </a:rPr>
              <a:t>John 20.1-2 ESV:  Now on the first day of the week Mary Magdalene came to the tomb early, while it was still dark, and saw that the stone had been taken away from the tomb.  So she ran and went to Simon Peter and the other disciple, the one whom Jesus loved, and said to them, “They have taken the Lord out of the tomb, and we do not know where they have laid him.”</a:t>
            </a:r>
          </a:p>
        </p:txBody>
      </p:sp>
      <p:sp>
        <p:nvSpPr>
          <p:cNvPr id="6" name="TextBox 5"/>
          <p:cNvSpPr txBox="1"/>
          <p:nvPr/>
        </p:nvSpPr>
        <p:spPr>
          <a:xfrm>
            <a:off x="0" y="6150114"/>
            <a:ext cx="4389119" cy="707886"/>
          </a:xfrm>
          <a:prstGeom prst="rect">
            <a:avLst/>
          </a:prstGeom>
          <a:solidFill>
            <a:schemeClr val="tx1"/>
          </a:solidFill>
        </p:spPr>
        <p:txBody>
          <a:bodyPr wrap="square" rtlCol="0">
            <a:spAutoFit/>
          </a:bodyPr>
          <a:lstStyle/>
          <a:p>
            <a:pPr algn="ctr"/>
            <a:r>
              <a:rPr lang="en-US" sz="2000" i="1" dirty="0" smtClean="0">
                <a:solidFill>
                  <a:schemeClr val="bg1"/>
                </a:solidFill>
              </a:rPr>
              <a:t>Pietro Perugino; Galleria Palatina, Florence, Italy; taken from wikiart.org</a:t>
            </a:r>
            <a:endParaRPr lang="en-US" sz="2000" i="1" dirty="0">
              <a:solidFill>
                <a:schemeClr val="bg1"/>
              </a:solidFill>
            </a:endParaRPr>
          </a:p>
        </p:txBody>
      </p:sp>
    </p:spTree>
    <p:extLst>
      <p:ext uri="{BB962C8B-B14F-4D97-AF65-F5344CB8AC3E}">
        <p14:creationId xmlns:p14="http://schemas.microsoft.com/office/powerpoint/2010/main" val="593088604"/>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1848" y="2108886"/>
            <a:ext cx="6332150" cy="4749112"/>
          </a:xfrm>
          <a:prstGeom prst="rect">
            <a:avLst/>
          </a:prstGeom>
        </p:spPr>
      </p:pic>
      <p:sp>
        <p:nvSpPr>
          <p:cNvPr id="5" name="TextBox 4"/>
          <p:cNvSpPr txBox="1"/>
          <p:nvPr/>
        </p:nvSpPr>
        <p:spPr>
          <a:xfrm>
            <a:off x="-2" y="0"/>
            <a:ext cx="9144001" cy="4524315"/>
          </a:xfrm>
          <a:prstGeom prst="rect">
            <a:avLst/>
          </a:prstGeom>
          <a:noFill/>
        </p:spPr>
        <p:txBody>
          <a:bodyPr wrap="square" rtlCol="0">
            <a:spAutoFit/>
          </a:bodyPr>
          <a:lstStyle/>
          <a:p>
            <a:r>
              <a:rPr lang="en-US" sz="3200" dirty="0">
                <a:solidFill>
                  <a:schemeClr val="bg1"/>
                </a:solidFill>
              </a:rPr>
              <a:t>John 20.3-5:  So Peter went out with the other disciple, and they were going toward the tomb.  Both of them were running together, but the other disciple outran Peter and reached the tomb first.  And stooping to look </a:t>
            </a:r>
            <a:endParaRPr lang="en-US" sz="3200" dirty="0" smtClean="0">
              <a:solidFill>
                <a:schemeClr val="bg1"/>
              </a:solidFill>
            </a:endParaRPr>
          </a:p>
          <a:p>
            <a:r>
              <a:rPr lang="en-US" sz="3200" dirty="0" smtClean="0">
                <a:solidFill>
                  <a:schemeClr val="bg1"/>
                </a:solidFill>
              </a:rPr>
              <a:t>in</a:t>
            </a:r>
            <a:r>
              <a:rPr lang="en-US" sz="3200" dirty="0">
                <a:solidFill>
                  <a:schemeClr val="bg1"/>
                </a:solidFill>
              </a:rPr>
              <a:t>, he saw the </a:t>
            </a:r>
            <a:endParaRPr lang="en-US" sz="3200" dirty="0" smtClean="0">
              <a:solidFill>
                <a:schemeClr val="bg1"/>
              </a:solidFill>
            </a:endParaRPr>
          </a:p>
          <a:p>
            <a:r>
              <a:rPr lang="en-US" sz="3200" dirty="0" smtClean="0">
                <a:solidFill>
                  <a:schemeClr val="bg1"/>
                </a:solidFill>
              </a:rPr>
              <a:t>linen </a:t>
            </a:r>
            <a:r>
              <a:rPr lang="en-US" sz="3200" dirty="0">
                <a:solidFill>
                  <a:schemeClr val="bg1"/>
                </a:solidFill>
              </a:rPr>
              <a:t>cloths </a:t>
            </a:r>
            <a:endParaRPr lang="en-US" sz="3200" dirty="0" smtClean="0">
              <a:solidFill>
                <a:schemeClr val="bg1"/>
              </a:solidFill>
            </a:endParaRPr>
          </a:p>
          <a:p>
            <a:r>
              <a:rPr lang="en-US" sz="3200" dirty="0" smtClean="0">
                <a:solidFill>
                  <a:schemeClr val="bg1"/>
                </a:solidFill>
              </a:rPr>
              <a:t>lying </a:t>
            </a:r>
            <a:r>
              <a:rPr lang="en-US" sz="3200" dirty="0">
                <a:solidFill>
                  <a:schemeClr val="bg1"/>
                </a:solidFill>
              </a:rPr>
              <a:t>there, but </a:t>
            </a:r>
            <a:endParaRPr lang="en-US" sz="3200" dirty="0" smtClean="0">
              <a:solidFill>
                <a:schemeClr val="bg1"/>
              </a:solidFill>
            </a:endParaRPr>
          </a:p>
          <a:p>
            <a:r>
              <a:rPr lang="en-US" sz="3200" dirty="0" smtClean="0">
                <a:solidFill>
                  <a:schemeClr val="bg1"/>
                </a:solidFill>
              </a:rPr>
              <a:t>he </a:t>
            </a:r>
            <a:r>
              <a:rPr lang="en-US" sz="3200" dirty="0">
                <a:solidFill>
                  <a:schemeClr val="bg1"/>
                </a:solidFill>
              </a:rPr>
              <a:t>did not go in.</a:t>
            </a:r>
          </a:p>
        </p:txBody>
      </p:sp>
      <p:sp>
        <p:nvSpPr>
          <p:cNvPr id="7" name="TextBox 6"/>
          <p:cNvSpPr txBox="1"/>
          <p:nvPr/>
        </p:nvSpPr>
        <p:spPr>
          <a:xfrm>
            <a:off x="-2" y="6457890"/>
            <a:ext cx="2811847" cy="400110"/>
          </a:xfrm>
          <a:prstGeom prst="rect">
            <a:avLst/>
          </a:prstGeom>
          <a:noFill/>
        </p:spPr>
        <p:txBody>
          <a:bodyPr wrap="square" rtlCol="0">
            <a:spAutoFit/>
          </a:bodyPr>
          <a:lstStyle/>
          <a:p>
            <a:pPr algn="r"/>
            <a:r>
              <a:rPr lang="en-US" sz="2000" i="1" dirty="0" smtClean="0">
                <a:solidFill>
                  <a:schemeClr val="bg1"/>
                </a:solidFill>
              </a:rPr>
              <a:t>Actual tomb in Israel</a:t>
            </a:r>
            <a:endParaRPr lang="en-US" sz="2000" i="1" dirty="0">
              <a:solidFill>
                <a:schemeClr val="bg1"/>
              </a:solidFill>
            </a:endParaRPr>
          </a:p>
        </p:txBody>
      </p:sp>
    </p:spTree>
    <p:extLst>
      <p:ext uri="{BB962C8B-B14F-4D97-AF65-F5344CB8AC3E}">
        <p14:creationId xmlns:p14="http://schemas.microsoft.com/office/powerpoint/2010/main" val="3179181157"/>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0"/>
            <a:ext cx="9144001" cy="6986528"/>
          </a:xfrm>
          <a:prstGeom prst="rect">
            <a:avLst/>
          </a:prstGeom>
          <a:noFill/>
        </p:spPr>
        <p:txBody>
          <a:bodyPr wrap="square" rtlCol="0">
            <a:spAutoFit/>
          </a:bodyPr>
          <a:lstStyle/>
          <a:p>
            <a:r>
              <a:rPr lang="en-US" sz="3200" dirty="0">
                <a:solidFill>
                  <a:schemeClr val="bg1"/>
                </a:solidFill>
              </a:rPr>
              <a:t>John 20.6-10:  Then Simon Peter came, following him, and went into the tomb. He saw the linen cloths lying there, and the face cloth, which had been on Jesus’ head, not lying with the linen cloths but folded up in a place by itself.  Then the other disciple, who had reached the tomb </a:t>
            </a:r>
            <a:r>
              <a:rPr lang="en-US" sz="3200" dirty="0" smtClean="0">
                <a:solidFill>
                  <a:schemeClr val="bg1"/>
                </a:solidFill>
              </a:rPr>
              <a:t>first</a:t>
            </a:r>
            <a:r>
              <a:rPr lang="en-US" sz="3200" dirty="0">
                <a:solidFill>
                  <a:schemeClr val="bg1"/>
                </a:solidFill>
              </a:rPr>
              <a:t>, also went in, </a:t>
            </a:r>
            <a:r>
              <a:rPr lang="en-US" sz="3200" dirty="0" smtClean="0">
                <a:solidFill>
                  <a:schemeClr val="bg1"/>
                </a:solidFill>
              </a:rPr>
              <a:t>and </a:t>
            </a:r>
            <a:r>
              <a:rPr lang="en-US" sz="3200" dirty="0">
                <a:solidFill>
                  <a:schemeClr val="bg1"/>
                </a:solidFill>
              </a:rPr>
              <a:t>he saw </a:t>
            </a:r>
            <a:r>
              <a:rPr lang="en-US" sz="3200" dirty="0" smtClean="0">
                <a:solidFill>
                  <a:schemeClr val="bg1"/>
                </a:solidFill>
              </a:rPr>
              <a:t>and </a:t>
            </a:r>
          </a:p>
          <a:p>
            <a:r>
              <a:rPr lang="en-US" sz="3200" dirty="0" smtClean="0">
                <a:solidFill>
                  <a:schemeClr val="bg1"/>
                </a:solidFill>
              </a:rPr>
              <a:t>believed</a:t>
            </a:r>
            <a:r>
              <a:rPr lang="en-US" sz="3200" dirty="0">
                <a:solidFill>
                  <a:schemeClr val="bg1"/>
                </a:solidFill>
              </a:rPr>
              <a:t>; for as yet </a:t>
            </a:r>
            <a:endParaRPr lang="en-US" sz="3200" dirty="0" smtClean="0">
              <a:solidFill>
                <a:schemeClr val="bg1"/>
              </a:solidFill>
            </a:endParaRPr>
          </a:p>
          <a:p>
            <a:r>
              <a:rPr lang="en-US" sz="3200" dirty="0" smtClean="0">
                <a:solidFill>
                  <a:schemeClr val="bg1"/>
                </a:solidFill>
              </a:rPr>
              <a:t>they </a:t>
            </a:r>
            <a:r>
              <a:rPr lang="en-US" sz="3200" dirty="0">
                <a:solidFill>
                  <a:schemeClr val="bg1"/>
                </a:solidFill>
              </a:rPr>
              <a:t>did not </a:t>
            </a:r>
            <a:endParaRPr lang="en-US" sz="3200" dirty="0" smtClean="0">
              <a:solidFill>
                <a:schemeClr val="bg1"/>
              </a:solidFill>
            </a:endParaRPr>
          </a:p>
          <a:p>
            <a:r>
              <a:rPr lang="en-US" sz="3200" dirty="0" smtClean="0">
                <a:solidFill>
                  <a:schemeClr val="bg1"/>
                </a:solidFill>
              </a:rPr>
              <a:t>understand </a:t>
            </a:r>
            <a:r>
              <a:rPr lang="en-US" sz="3200" dirty="0">
                <a:solidFill>
                  <a:schemeClr val="bg1"/>
                </a:solidFill>
              </a:rPr>
              <a:t>the </a:t>
            </a:r>
            <a:endParaRPr lang="en-US" sz="3200" dirty="0" smtClean="0">
              <a:solidFill>
                <a:schemeClr val="bg1"/>
              </a:solidFill>
            </a:endParaRPr>
          </a:p>
          <a:p>
            <a:r>
              <a:rPr lang="en-US" sz="3200" dirty="0" smtClean="0">
                <a:solidFill>
                  <a:schemeClr val="bg1"/>
                </a:solidFill>
              </a:rPr>
              <a:t>Scripture</a:t>
            </a:r>
            <a:r>
              <a:rPr lang="en-US" sz="3200" dirty="0">
                <a:solidFill>
                  <a:schemeClr val="bg1"/>
                </a:solidFill>
              </a:rPr>
              <a:t>, that he </a:t>
            </a:r>
            <a:endParaRPr lang="en-US" sz="3200" dirty="0" smtClean="0">
              <a:solidFill>
                <a:schemeClr val="bg1"/>
              </a:solidFill>
            </a:endParaRPr>
          </a:p>
          <a:p>
            <a:r>
              <a:rPr lang="en-US" sz="3200" dirty="0" smtClean="0">
                <a:solidFill>
                  <a:schemeClr val="bg1"/>
                </a:solidFill>
              </a:rPr>
              <a:t>must </a:t>
            </a:r>
            <a:r>
              <a:rPr lang="en-US" sz="3200" dirty="0">
                <a:solidFill>
                  <a:schemeClr val="bg1"/>
                </a:solidFill>
              </a:rPr>
              <a:t>rise from the </a:t>
            </a:r>
            <a:endParaRPr lang="en-US" sz="3200" dirty="0" smtClean="0">
              <a:solidFill>
                <a:schemeClr val="bg1"/>
              </a:solidFill>
            </a:endParaRPr>
          </a:p>
          <a:p>
            <a:r>
              <a:rPr lang="en-US" sz="3200" dirty="0" smtClean="0">
                <a:solidFill>
                  <a:schemeClr val="bg1"/>
                </a:solidFill>
              </a:rPr>
              <a:t>dead</a:t>
            </a:r>
            <a:r>
              <a:rPr lang="en-US" sz="3200" dirty="0">
                <a:solidFill>
                  <a:schemeClr val="bg1"/>
                </a:solidFill>
              </a:rPr>
              <a:t>.  Then the </a:t>
            </a:r>
            <a:endParaRPr lang="en-US" sz="3200" dirty="0" smtClean="0">
              <a:solidFill>
                <a:schemeClr val="bg1"/>
              </a:solidFill>
            </a:endParaRPr>
          </a:p>
          <a:p>
            <a:r>
              <a:rPr lang="en-US" sz="3200" dirty="0" smtClean="0">
                <a:solidFill>
                  <a:schemeClr val="bg1"/>
                </a:solidFill>
              </a:rPr>
              <a:t>disciples </a:t>
            </a:r>
            <a:r>
              <a:rPr lang="en-US" sz="3200" dirty="0">
                <a:solidFill>
                  <a:schemeClr val="bg1"/>
                </a:solidFill>
              </a:rPr>
              <a:t>went back </a:t>
            </a:r>
            <a:endParaRPr lang="en-US" sz="3200" dirty="0" smtClean="0">
              <a:solidFill>
                <a:schemeClr val="bg1"/>
              </a:solidFill>
            </a:endParaRPr>
          </a:p>
          <a:p>
            <a:r>
              <a:rPr lang="en-US" sz="3200" dirty="0" smtClean="0">
                <a:solidFill>
                  <a:schemeClr val="bg1"/>
                </a:solidFill>
              </a:rPr>
              <a:t>to </a:t>
            </a:r>
            <a:r>
              <a:rPr lang="en-US" sz="3200" dirty="0">
                <a:solidFill>
                  <a:schemeClr val="bg1"/>
                </a:solidFill>
              </a:rPr>
              <a:t>their homes.</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11718"/>
          <a:stretch/>
        </p:blipFill>
        <p:spPr>
          <a:xfrm>
            <a:off x="3344562" y="3017520"/>
            <a:ext cx="5799438" cy="3840480"/>
          </a:xfrm>
          <a:prstGeom prst="rect">
            <a:avLst/>
          </a:prstGeom>
        </p:spPr>
      </p:pic>
      <p:sp>
        <p:nvSpPr>
          <p:cNvPr id="7" name="TextBox 6"/>
          <p:cNvSpPr txBox="1"/>
          <p:nvPr/>
        </p:nvSpPr>
        <p:spPr>
          <a:xfrm>
            <a:off x="4753233" y="6457890"/>
            <a:ext cx="4390768" cy="400110"/>
          </a:xfrm>
          <a:prstGeom prst="rect">
            <a:avLst/>
          </a:prstGeom>
          <a:noFill/>
        </p:spPr>
        <p:txBody>
          <a:bodyPr wrap="square" rtlCol="0">
            <a:spAutoFit/>
          </a:bodyPr>
          <a:lstStyle/>
          <a:p>
            <a:pPr algn="r"/>
            <a:r>
              <a:rPr lang="en-US" sz="2000" b="1" i="1" dirty="0" smtClean="0"/>
              <a:t>© 2012 Todd Bolen / BiblePlaces.com</a:t>
            </a:r>
            <a:endParaRPr lang="en-US" sz="2000" b="1" i="1" dirty="0"/>
          </a:p>
        </p:txBody>
      </p:sp>
    </p:spTree>
    <p:extLst>
      <p:ext uri="{BB962C8B-B14F-4D97-AF65-F5344CB8AC3E}">
        <p14:creationId xmlns:p14="http://schemas.microsoft.com/office/powerpoint/2010/main" val="3974056618"/>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80022" y="0"/>
            <a:ext cx="5263978" cy="6986528"/>
          </a:xfrm>
          <a:prstGeom prst="rect">
            <a:avLst/>
          </a:prstGeom>
          <a:noFill/>
        </p:spPr>
        <p:txBody>
          <a:bodyPr wrap="square" rtlCol="0">
            <a:spAutoFit/>
          </a:bodyPr>
          <a:lstStyle/>
          <a:p>
            <a:r>
              <a:rPr lang="en-US" sz="3200" dirty="0">
                <a:solidFill>
                  <a:schemeClr val="bg1"/>
                </a:solidFill>
              </a:rPr>
              <a:t>John 20.11-13:  But Mary stood weeping outside the tomb, and as she wept she stooped to look into the tomb.  And she saw two angels in white, sitting where the body of Jesus had lain, one at the head and one at the feet.  They said to her, “Woman, why are you weeping?” She said to them, “They have taken away my Lord, and I do not know where they have laid him.”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6604"/>
            <a:ext cx="3859460" cy="5955957"/>
          </a:xfrm>
          <a:prstGeom prst="rect">
            <a:avLst/>
          </a:prstGeom>
        </p:spPr>
      </p:pic>
    </p:spTree>
    <p:extLst>
      <p:ext uri="{BB962C8B-B14F-4D97-AF65-F5344CB8AC3E}">
        <p14:creationId xmlns:p14="http://schemas.microsoft.com/office/powerpoint/2010/main" val="2558962541"/>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97858" y="0"/>
            <a:ext cx="4646141" cy="6986528"/>
          </a:xfrm>
          <a:prstGeom prst="rect">
            <a:avLst/>
          </a:prstGeom>
          <a:noFill/>
        </p:spPr>
        <p:txBody>
          <a:bodyPr wrap="square" rtlCol="0">
            <a:spAutoFit/>
          </a:bodyPr>
          <a:lstStyle/>
          <a:p>
            <a:r>
              <a:rPr lang="en-US" sz="3200" dirty="0">
                <a:solidFill>
                  <a:schemeClr val="bg1"/>
                </a:solidFill>
              </a:rPr>
              <a:t>John 20.14-15:  Having said </a:t>
            </a:r>
            <a:r>
              <a:rPr lang="en-US" sz="3200" dirty="0" smtClean="0">
                <a:solidFill>
                  <a:schemeClr val="bg1"/>
                </a:solidFill>
              </a:rPr>
              <a:t>this, </a:t>
            </a:r>
            <a:r>
              <a:rPr lang="en-US" sz="3200" dirty="0">
                <a:solidFill>
                  <a:schemeClr val="bg1"/>
                </a:solidFill>
              </a:rPr>
              <a:t>she turned around and saw Jesus standing, but she did not know that it was Jesus.  Jesus said to her, “Woman, why are you weeping? Whom are you seeking?” Supposing him to be the gardener, she said to him, “Sir, if you have carried him away, tell me where you have laid him, and I will take him away.”</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6805" b="-6805"/>
          <a:stretch/>
        </p:blipFill>
        <p:spPr>
          <a:xfrm>
            <a:off x="0" y="0"/>
            <a:ext cx="4497858" cy="6720535"/>
          </a:xfrm>
          <a:prstGeom prst="rect">
            <a:avLst/>
          </a:prstGeom>
        </p:spPr>
      </p:pic>
      <p:sp>
        <p:nvSpPr>
          <p:cNvPr id="6" name="TextBox 5"/>
          <p:cNvSpPr txBox="1"/>
          <p:nvPr/>
        </p:nvSpPr>
        <p:spPr>
          <a:xfrm>
            <a:off x="0" y="6150114"/>
            <a:ext cx="4497858" cy="707886"/>
          </a:xfrm>
          <a:prstGeom prst="rect">
            <a:avLst/>
          </a:prstGeom>
          <a:solidFill>
            <a:schemeClr val="tx1"/>
          </a:solidFill>
        </p:spPr>
        <p:txBody>
          <a:bodyPr wrap="square" rtlCol="0">
            <a:spAutoFit/>
          </a:bodyPr>
          <a:lstStyle/>
          <a:p>
            <a:pPr algn="ctr"/>
            <a:r>
              <a:rPr lang="en-US" sz="2000" i="1" dirty="0" smtClean="0">
                <a:solidFill>
                  <a:schemeClr val="bg1"/>
                </a:solidFill>
              </a:rPr>
              <a:t>Richard </a:t>
            </a:r>
            <a:r>
              <a:rPr lang="en-US" sz="2000" i="1" dirty="0" err="1" smtClean="0">
                <a:solidFill>
                  <a:schemeClr val="bg1"/>
                </a:solidFill>
              </a:rPr>
              <a:t>Saltonstall</a:t>
            </a:r>
            <a:r>
              <a:rPr lang="en-US" sz="2000" i="1" dirty="0" smtClean="0">
                <a:solidFill>
                  <a:schemeClr val="bg1"/>
                </a:solidFill>
              </a:rPr>
              <a:t> </a:t>
            </a:r>
            <a:r>
              <a:rPr lang="en-US" sz="2000" i="1" dirty="0" err="1" smtClean="0">
                <a:solidFill>
                  <a:schemeClr val="bg1"/>
                </a:solidFill>
              </a:rPr>
              <a:t>Greenough</a:t>
            </a:r>
            <a:endParaRPr lang="en-US" sz="2000" i="1" dirty="0" smtClean="0">
              <a:solidFill>
                <a:schemeClr val="bg1"/>
              </a:solidFill>
            </a:endParaRPr>
          </a:p>
          <a:p>
            <a:pPr algn="ctr"/>
            <a:r>
              <a:rPr lang="en-US" sz="2000" i="1" dirty="0" smtClean="0">
                <a:solidFill>
                  <a:schemeClr val="bg1"/>
                </a:solidFill>
              </a:rPr>
              <a:t>BrooklynMuseum.org</a:t>
            </a:r>
            <a:endParaRPr lang="en-US" sz="2000" i="1" dirty="0">
              <a:solidFill>
                <a:schemeClr val="bg1"/>
              </a:solidFill>
            </a:endParaRPr>
          </a:p>
        </p:txBody>
      </p:sp>
    </p:spTree>
    <p:extLst>
      <p:ext uri="{BB962C8B-B14F-4D97-AF65-F5344CB8AC3E}">
        <p14:creationId xmlns:p14="http://schemas.microsoft.com/office/powerpoint/2010/main" val="346882219"/>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7231" t="-937" r="10828" b="937"/>
          <a:stretch/>
        </p:blipFill>
        <p:spPr>
          <a:xfrm>
            <a:off x="425072" y="-65903"/>
            <a:ext cx="3138836" cy="6923903"/>
          </a:xfrm>
          <a:prstGeom prst="rect">
            <a:avLst/>
          </a:prstGeom>
        </p:spPr>
      </p:pic>
      <p:sp>
        <p:nvSpPr>
          <p:cNvPr id="5" name="TextBox 4"/>
          <p:cNvSpPr txBox="1"/>
          <p:nvPr/>
        </p:nvSpPr>
        <p:spPr>
          <a:xfrm>
            <a:off x="3517558" y="0"/>
            <a:ext cx="5626442" cy="6986528"/>
          </a:xfrm>
          <a:prstGeom prst="rect">
            <a:avLst/>
          </a:prstGeom>
          <a:noFill/>
        </p:spPr>
        <p:txBody>
          <a:bodyPr wrap="square" rtlCol="0">
            <a:spAutoFit/>
          </a:bodyPr>
          <a:lstStyle/>
          <a:p>
            <a:r>
              <a:rPr lang="en-US" sz="3200" dirty="0">
                <a:solidFill>
                  <a:schemeClr val="bg1"/>
                </a:solidFill>
              </a:rPr>
              <a:t>John 20.16-18:  Jesus said to her, “Mary.” She turned and said to him in Aramaic, “</a:t>
            </a:r>
            <a:r>
              <a:rPr lang="en-US" sz="3200" dirty="0" err="1">
                <a:solidFill>
                  <a:schemeClr val="bg1"/>
                </a:solidFill>
              </a:rPr>
              <a:t>Rabboni</a:t>
            </a:r>
            <a:r>
              <a:rPr lang="en-US" sz="3200" dirty="0">
                <a:solidFill>
                  <a:schemeClr val="bg1"/>
                </a:solidFill>
              </a:rPr>
              <a:t>!” (which means Teacher).  Jesus said to her, “Do not cling to me, for I have not yet ascended to the Father; but go to my brothers and say to them, ‘I am ascending to my Father and your Father, to my God and your God.’” Mary Magdalene went and announced to the disciples, “I have seen the Lord”-- and that he had said these things to her.</a:t>
            </a:r>
          </a:p>
        </p:txBody>
      </p:sp>
      <p:sp>
        <p:nvSpPr>
          <p:cNvPr id="6" name="TextBox 5"/>
          <p:cNvSpPr txBox="1"/>
          <p:nvPr/>
        </p:nvSpPr>
        <p:spPr>
          <a:xfrm>
            <a:off x="0" y="1"/>
            <a:ext cx="461665" cy="6858000"/>
          </a:xfrm>
          <a:prstGeom prst="rect">
            <a:avLst/>
          </a:prstGeom>
          <a:solidFill>
            <a:schemeClr val="tx2"/>
          </a:solidFill>
        </p:spPr>
        <p:txBody>
          <a:bodyPr vert="vert270" wrap="square" rtlCol="0">
            <a:spAutoFit/>
          </a:bodyPr>
          <a:lstStyle/>
          <a:p>
            <a:pPr algn="ctr"/>
            <a:r>
              <a:rPr lang="en-US" i="1" dirty="0" smtClean="0">
                <a:solidFill>
                  <a:schemeClr val="bg1"/>
                </a:solidFill>
              </a:rPr>
              <a:t>Rowan &amp; Irene </a:t>
            </a:r>
            <a:r>
              <a:rPr lang="en-US" i="1" dirty="0" err="1" smtClean="0">
                <a:solidFill>
                  <a:schemeClr val="bg1"/>
                </a:solidFill>
              </a:rPr>
              <a:t>LeCompte</a:t>
            </a:r>
            <a:r>
              <a:rPr lang="en-US" i="1" dirty="0" smtClean="0">
                <a:solidFill>
                  <a:schemeClr val="bg1"/>
                </a:solidFill>
              </a:rPr>
              <a:t> / Washington Cathedral / Vanderbilt.edu</a:t>
            </a:r>
            <a:endParaRPr lang="en-US" i="1" dirty="0">
              <a:solidFill>
                <a:schemeClr val="bg1"/>
              </a:solidFill>
            </a:endParaRPr>
          </a:p>
        </p:txBody>
      </p:sp>
    </p:spTree>
    <p:extLst>
      <p:ext uri="{BB962C8B-B14F-4D97-AF65-F5344CB8AC3E}">
        <p14:creationId xmlns:p14="http://schemas.microsoft.com/office/powerpoint/2010/main" val="3568752329"/>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569660"/>
          </a:xfrm>
          <a:prstGeom prst="rect">
            <a:avLst/>
          </a:prstGeom>
          <a:noFill/>
        </p:spPr>
        <p:txBody>
          <a:bodyPr wrap="square" rtlCol="0">
            <a:spAutoFit/>
          </a:bodyPr>
          <a:lstStyle/>
          <a:p>
            <a:r>
              <a:rPr lang="en-US" sz="3200" dirty="0">
                <a:solidFill>
                  <a:schemeClr val="bg1"/>
                </a:solidFill>
              </a:rPr>
              <a:t>1 Corinthians 15.14 NET:  And if Christ has not been raised, then our preaching is futile and your faith is empty.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3989" y="1107989"/>
            <a:ext cx="5750011" cy="5750011"/>
          </a:xfrm>
          <a:prstGeom prst="rect">
            <a:avLst/>
          </a:prstGeom>
        </p:spPr>
      </p:pic>
      <p:sp>
        <p:nvSpPr>
          <p:cNvPr id="7" name="TextBox 6"/>
          <p:cNvSpPr txBox="1"/>
          <p:nvPr/>
        </p:nvSpPr>
        <p:spPr>
          <a:xfrm>
            <a:off x="0" y="5842337"/>
            <a:ext cx="3393991" cy="1015663"/>
          </a:xfrm>
          <a:prstGeom prst="rect">
            <a:avLst/>
          </a:prstGeom>
          <a:noFill/>
        </p:spPr>
        <p:txBody>
          <a:bodyPr wrap="square" rtlCol="0">
            <a:spAutoFit/>
          </a:bodyPr>
          <a:lstStyle/>
          <a:p>
            <a:pPr algn="r"/>
            <a:r>
              <a:rPr lang="en-US" sz="2000" i="1" dirty="0" smtClean="0">
                <a:solidFill>
                  <a:schemeClr val="bg1"/>
                </a:solidFill>
              </a:rPr>
              <a:t>“The Risen Lord”</a:t>
            </a:r>
          </a:p>
          <a:p>
            <a:pPr algn="r"/>
            <a:r>
              <a:rPr lang="en-US" sz="2000" i="1" dirty="0" smtClean="0">
                <a:solidFill>
                  <a:schemeClr val="bg1"/>
                </a:solidFill>
              </a:rPr>
              <a:t>by Qi He</a:t>
            </a:r>
          </a:p>
          <a:p>
            <a:pPr algn="r"/>
            <a:r>
              <a:rPr lang="en-US" sz="2000" i="1" dirty="0" smtClean="0">
                <a:solidFill>
                  <a:schemeClr val="bg1"/>
                </a:solidFill>
              </a:rPr>
              <a:t>taken from Vanderbilt.edu</a:t>
            </a:r>
            <a:endParaRPr lang="en-US" sz="2000" i="1" dirty="0">
              <a:solidFill>
                <a:schemeClr val="bg1"/>
              </a:solidFill>
            </a:endParaRPr>
          </a:p>
        </p:txBody>
      </p:sp>
    </p:spTree>
    <p:extLst>
      <p:ext uri="{BB962C8B-B14F-4D97-AF65-F5344CB8AC3E}">
        <p14:creationId xmlns:p14="http://schemas.microsoft.com/office/powerpoint/2010/main" val="3890442250"/>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0"/>
            <a:ext cx="4292958" cy="6858000"/>
          </a:xfrm>
          <a:prstGeom prst="rect">
            <a:avLst/>
          </a:prstGeom>
        </p:spPr>
      </p:pic>
    </p:spTree>
    <p:extLst>
      <p:ext uri="{BB962C8B-B14F-4D97-AF65-F5344CB8AC3E}">
        <p14:creationId xmlns:p14="http://schemas.microsoft.com/office/powerpoint/2010/main" val="2123870367"/>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TotalTime>
  <Words>611</Words>
  <Application>Microsoft Office PowerPoint</Application>
  <PresentationFormat>On-screen Show (4:3)</PresentationFormat>
  <Paragraphs>33</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Groben</dc:creator>
  <cp:lastModifiedBy>William Groben</cp:lastModifiedBy>
  <cp:revision>7</cp:revision>
  <dcterms:created xsi:type="dcterms:W3CDTF">2015-05-12T14:04:57Z</dcterms:created>
  <dcterms:modified xsi:type="dcterms:W3CDTF">2015-05-12T15:11:02Z</dcterms:modified>
</cp:coreProperties>
</file>